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i3IedpJhyX1hdxFK18d1CY4MTF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customschemas.google.com/relationships/presentationmetadata" Target="meta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b0c3a6be06_0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3b0c3a6be06_0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0c3a6be06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3b0c3a6be06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b0c3a6be06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g3b0c3a6be06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db2fe029b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1db2fe029b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b0c3a6be0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3b0c3a6be0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g3b0c3a6be0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b0c3a6be06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" name="Google Shape;79;g3b0c3a6be06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0c3a6be06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g3b0c3a6be06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0c3a6be06_0_3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g3b0c3a6be06_0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5.png"/><Relationship Id="rId4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5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bg>
      <p:bgPr>
        <a:gradFill>
          <a:gsLst>
            <a:gs pos="0">
              <a:srgbClr val="0B579C">
                <a:alpha val="87843"/>
              </a:srgbClr>
            </a:gs>
            <a:gs pos="100000">
              <a:srgbClr val="008959"/>
            </a:gs>
          </a:gsLst>
          <a:lin ang="5400012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3ae57b0f5bf_1_7"/>
          <p:cNvSpPr txBox="1"/>
          <p:nvPr/>
        </p:nvSpPr>
        <p:spPr>
          <a:xfrm>
            <a:off x="134850" y="125225"/>
            <a:ext cx="11943600" cy="663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7" name="Google Shape;17;g3ae57b0f5bf_1_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38155" y="187645"/>
            <a:ext cx="1483894" cy="78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g3ae57b0f5bf_1_7" title="WhatsApp Image 2025-05-08 at 13.53.41.jpe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7625" y="6196401"/>
            <a:ext cx="1181550" cy="5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g3ae57b0f5bf_1_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1843" y="1"/>
            <a:ext cx="12253846" cy="684627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g3ae57b0f5bf_1_11"/>
          <p:cNvSpPr txBox="1"/>
          <p:nvPr>
            <p:ph idx="12" type="sldNum"/>
          </p:nvPr>
        </p:nvSpPr>
        <p:spPr>
          <a:xfrm>
            <a:off x="1" y="6166400"/>
            <a:ext cx="6915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bg>
      <p:bgPr>
        <a:gradFill>
          <a:gsLst>
            <a:gs pos="0">
              <a:srgbClr val="0B579C">
                <a:alpha val="87843"/>
              </a:srgbClr>
            </a:gs>
            <a:gs pos="100000">
              <a:srgbClr val="008959"/>
            </a:gs>
          </a:gsLst>
          <a:lin ang="5400012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3ae57b0f5bf_1_14"/>
          <p:cNvSpPr txBox="1"/>
          <p:nvPr/>
        </p:nvSpPr>
        <p:spPr>
          <a:xfrm>
            <a:off x="134850" y="125225"/>
            <a:ext cx="11934000" cy="660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4" name="Google Shape;24;g3ae57b0f5bf_1_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30927" y="252664"/>
            <a:ext cx="953733" cy="50532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g3ae57b0f5bf_1_14"/>
          <p:cNvSpPr txBox="1"/>
          <p:nvPr/>
        </p:nvSpPr>
        <p:spPr>
          <a:xfrm>
            <a:off x="1106905" y="6368352"/>
            <a:ext cx="412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8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6" name="Google Shape;26;g3ae57b0f5bf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89" y="5798624"/>
            <a:ext cx="1034716" cy="1034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g3ae57b0f5bf_1_14" title="WhatsApp Image 2025-05-08 at 13.53.41.jpe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77625" y="6196401"/>
            <a:ext cx="1181550" cy="5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1">
  <p:cSld name="OBJECT_1">
    <p:bg>
      <p:bgPr>
        <a:gradFill>
          <a:gsLst>
            <a:gs pos="0">
              <a:srgbClr val="0B579C">
                <a:alpha val="87843"/>
              </a:srgbClr>
            </a:gs>
            <a:gs pos="100000">
              <a:srgbClr val="008959"/>
            </a:gs>
          </a:gsLst>
          <a:lin ang="5400012" scaled="0"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3ae57b0f5bf_1_27"/>
          <p:cNvSpPr txBox="1"/>
          <p:nvPr/>
        </p:nvSpPr>
        <p:spPr>
          <a:xfrm>
            <a:off x="134850" y="125225"/>
            <a:ext cx="11934000" cy="660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0" name="Google Shape;30;g3ae57b0f5bf_1_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189" y="5889368"/>
            <a:ext cx="943970" cy="94397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g3ae57b0f5bf_1_27"/>
          <p:cNvSpPr txBox="1"/>
          <p:nvPr/>
        </p:nvSpPr>
        <p:spPr>
          <a:xfrm>
            <a:off x="1106905" y="6368352"/>
            <a:ext cx="412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8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2" name="Google Shape;32;g3ae57b0f5bf_1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30927" y="252664"/>
            <a:ext cx="953733" cy="505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33" name="Google Shape;33;g3ae57b0f5bf_1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8550" y="177700"/>
            <a:ext cx="6190650" cy="61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g3ae57b0f5bf_1_27"/>
          <p:cNvSpPr txBox="1"/>
          <p:nvPr/>
        </p:nvSpPr>
        <p:spPr>
          <a:xfrm>
            <a:off x="1181250" y="4125950"/>
            <a:ext cx="9752400" cy="1935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pt-BR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 RCO+Aulas é um projeto da Secretaria de Estado da Educação do Paraná e está em constante revisão.  Todos os </a:t>
            </a:r>
            <a:r>
              <a:rPr b="0" i="1" lang="pt-BR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slides</a:t>
            </a:r>
            <a:r>
              <a:rPr b="0" i="0" lang="pt-BR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são de uso exclusivo dos professores da Rede Pública Estadual de Ensino, com a finalidade específica de aplicação em sala de aula, sendo totalmente vedada a publicização, reutilização, reprodução total ou parcial para quaisquer outros fins.</a:t>
            </a:r>
            <a:endParaRPr b="0" i="0" sz="2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g3ae57b0f5bf_1_27" title="WhatsApp Image 2025-05-08 at 13.53.41.jpe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77625" y="6196401"/>
            <a:ext cx="1181550" cy="5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2 1">
  <p:cSld name="OBJECT_2_1">
    <p:bg>
      <p:bgPr>
        <a:gradFill>
          <a:gsLst>
            <a:gs pos="0">
              <a:srgbClr val="0B579C">
                <a:alpha val="87843"/>
              </a:srgbClr>
            </a:gs>
            <a:gs pos="100000">
              <a:srgbClr val="008959"/>
            </a:gs>
          </a:gsLst>
          <a:lin ang="5400012" scaled="0"/>
        </a:gra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ae57b0f5bf_1_25"/>
          <p:cNvSpPr txBox="1"/>
          <p:nvPr/>
        </p:nvSpPr>
        <p:spPr>
          <a:xfrm>
            <a:off x="134850" y="125225"/>
            <a:ext cx="11934000" cy="660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2">
  <p:cSld name="OBJECT_2">
    <p:bg>
      <p:bgPr>
        <a:gradFill>
          <a:gsLst>
            <a:gs pos="0">
              <a:srgbClr val="0B579C">
                <a:alpha val="87843"/>
              </a:srgbClr>
            </a:gs>
            <a:gs pos="100000">
              <a:srgbClr val="008959"/>
            </a:gs>
          </a:gsLst>
          <a:lin ang="5400012" scaled="0"/>
        </a:gra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3ae57b0f5bf_1_20"/>
          <p:cNvSpPr txBox="1"/>
          <p:nvPr/>
        </p:nvSpPr>
        <p:spPr>
          <a:xfrm>
            <a:off x="134850" y="125225"/>
            <a:ext cx="11934000" cy="660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g3ae57b0f5bf_1_20"/>
          <p:cNvSpPr txBox="1"/>
          <p:nvPr/>
        </p:nvSpPr>
        <p:spPr>
          <a:xfrm>
            <a:off x="1106905" y="6368352"/>
            <a:ext cx="412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8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41" name="Google Shape;41;g3ae57b0f5bf_1_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189" y="5798624"/>
            <a:ext cx="1034716" cy="1034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g3ae57b0f5bf_1_20" title="WhatsApp Image 2025-05-08 at 13.53.41.jpe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7625" y="6196401"/>
            <a:ext cx="1181550" cy="5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1 1">
  <p:cSld name="OBJECT_1_1">
    <p:bg>
      <p:bgPr>
        <a:gradFill>
          <a:gsLst>
            <a:gs pos="0">
              <a:srgbClr val="0B579C">
                <a:alpha val="87843"/>
              </a:srgbClr>
            </a:gs>
            <a:gs pos="100000">
              <a:srgbClr val="008959"/>
            </a:gs>
          </a:gsLst>
          <a:lin ang="5400012" scaled="0"/>
        </a:gra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ae57b0f5bf_1_35"/>
          <p:cNvSpPr txBox="1"/>
          <p:nvPr/>
        </p:nvSpPr>
        <p:spPr>
          <a:xfrm>
            <a:off x="134850" y="125225"/>
            <a:ext cx="11934000" cy="660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Google Shape;45;g3ae57b0f5bf_1_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5480" y="382579"/>
            <a:ext cx="10319622" cy="609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ae57b0f5bf_1_38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g3ae57b0f5bf_1_38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9" name="Google Shape;49;g3ae57b0f5bf_1_3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g3ae57b0f5bf_1_3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g3ae57b0f5bf_1_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ae57b0f5bf_1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3ae57b0f5bf_1_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g3ae57b0f5bf_1_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g3ae57b0f5bf_1_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g3ae57b0f5bf_1_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8.jp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hyperlink" Target="https://drive.google.com/file/d/1QSdf5CcZPP2pHewtXr5zO_fiDF61x0NQ/view?usp=drive_link" TargetMode="External"/><Relationship Id="rId5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hyperlink" Target="https://drive.google.com/file/d/1PGzqBfIOT9PcCRL3EsjmQrPAYmhDU1vx/view?usp=drive_link" TargetMode="External"/><Relationship Id="rId5" Type="http://schemas.openxmlformats.org/officeDocument/2006/relationships/image" Target="../media/image3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google.com/document/d/1JvI5LgeCUkPrUIVr0JtYBqETogT-K_w0/edit?usp=drive_link&amp;ouid=112660820765629457253&amp;rtpof=true&amp;sd=true" TargetMode="External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37.png"/><Relationship Id="rId5" Type="http://schemas.openxmlformats.org/officeDocument/2006/relationships/hyperlink" Target="https://kleber.dev.br/escola.html" TargetMode="External"/><Relationship Id="rId6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hyperlink" Target="https://docs.google.com/document/d/1wIO4jNj5GlA-817VmUTusoYjGIDKTb0C/edit?usp=sharing&amp;ouid=100506977849230096370&amp;rtpof=true&amp;sd=tru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hyperlink" Target="https://play.google.com/store/apps/details?id=br.com.alura.mobi&amp;hl=pt_BR&amp;pli=1" TargetMode="External"/><Relationship Id="rId5" Type="http://schemas.openxmlformats.org/officeDocument/2006/relationships/hyperlink" Target="https://apps.apple.com/br/app/alura-cursos-online/id1225776635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3.png"/><Relationship Id="rId8" Type="http://schemas.openxmlformats.org/officeDocument/2006/relationships/image" Target="../media/image3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00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/>
          <p:nvPr/>
        </p:nvSpPr>
        <p:spPr>
          <a:xfrm>
            <a:off x="146384" y="134785"/>
            <a:ext cx="11899232" cy="66173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"/>
          <p:cNvSpPr txBox="1"/>
          <p:nvPr>
            <p:ph idx="4294967295" type="ctrTitle"/>
          </p:nvPr>
        </p:nvSpPr>
        <p:spPr>
          <a:xfrm>
            <a:off x="4819614" y="1399086"/>
            <a:ext cx="6325638" cy="15673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i="0" lang="pt-BR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Curso Técnico Profissional</a:t>
            </a:r>
            <a:br>
              <a:rPr b="0" i="0" lang="pt-BR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pt-BR" sz="45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"/>
          <p:cNvSpPr txBox="1"/>
          <p:nvPr>
            <p:ph idx="4294967295" type="subTitle"/>
          </p:nvPr>
        </p:nvSpPr>
        <p:spPr>
          <a:xfrm>
            <a:off x="5000591" y="3314616"/>
            <a:ext cx="6144661" cy="2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008959"/>
                </a:solidFill>
                <a:latin typeface="Calibri"/>
                <a:ea typeface="Calibri"/>
                <a:cs typeface="Calibri"/>
                <a:sym typeface="Calibri"/>
              </a:rPr>
              <a:t>BANCO DE DADOS I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1ª Série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que Utilizar um Banco de Dados?</a:t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Aula 02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59" name="Google Shape;5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751" y="1050922"/>
            <a:ext cx="4785094" cy="47850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verno do Paraná prorroga prazo do edital para projeto da Ponte de  Guaratuba - RÁDIO 104 MAIS FM" id="60" name="Google Shape;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58733" y="134775"/>
            <a:ext cx="1532417" cy="81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" title="Logo horizonta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77081" y="6275880"/>
            <a:ext cx="1068535" cy="476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00" scaled="0"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/>
          <p:nvPr/>
        </p:nvSpPr>
        <p:spPr>
          <a:xfrm>
            <a:off x="2320271" y="1088000"/>
            <a:ext cx="8192700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Representação de um Banco de Dados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3566150" y="2549047"/>
            <a:ext cx="4676525" cy="2764100"/>
          </a:xfrm>
          <a:prstGeom prst="flowChartMagneticDisk">
            <a:avLst/>
          </a:prstGeom>
          <a:gradFill>
            <a:gsLst>
              <a:gs pos="0">
                <a:srgbClr val="9BCEF8"/>
              </a:gs>
              <a:gs pos="50000">
                <a:srgbClr val="8EC4EE"/>
              </a:gs>
              <a:gs pos="100000">
                <a:srgbClr val="79BEF1"/>
              </a:gs>
            </a:gsLst>
            <a:lin ang="5400000" scaled="0"/>
          </a:gradFill>
          <a:ln cap="flat" cmpd="sng" w="9525">
            <a:solidFill>
              <a:srgbClr val="009D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b="1" i="0" lang="pt-BR" sz="31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Banco de dados (BD)</a:t>
            </a:r>
            <a:endParaRPr b="1" i="0" sz="3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5"/>
          <p:cNvSpPr/>
          <p:nvPr/>
        </p:nvSpPr>
        <p:spPr>
          <a:xfrm>
            <a:off x="0" y="13174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00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/>
          <p:nvPr/>
        </p:nvSpPr>
        <p:spPr>
          <a:xfrm>
            <a:off x="2124321" y="547550"/>
            <a:ext cx="819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Exemplo de Banco de Dados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70" y="457198"/>
            <a:ext cx="1307205" cy="827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349" y="1194050"/>
            <a:ext cx="10138176" cy="50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00" scaled="0"/>
        </a:gra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/>
          <p:nvPr/>
        </p:nvSpPr>
        <p:spPr>
          <a:xfrm>
            <a:off x="2320271" y="1088000"/>
            <a:ext cx="819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Importância de um banco de dados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0"/>
          <p:cNvSpPr txBox="1"/>
          <p:nvPr/>
        </p:nvSpPr>
        <p:spPr>
          <a:xfrm>
            <a:off x="1293500" y="2134275"/>
            <a:ext cx="9384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banco de dados é essencial para armazenar e gerenciar os dados de uma empresa, pois visa a facilitar a execução dos processos rotineiros e a tomada de decisão.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fim de exemplificar a utilidade do uso de banco de dados, imagine as seguintes situações: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 empresa que não tem o controle dos dados de quem lhe deve dinheiro.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 empresa de revistas/jornais que perdeu os endereços de seus clientes (assinantes).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00" scaled="0"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/>
          <p:nvPr/>
        </p:nvSpPr>
        <p:spPr>
          <a:xfrm>
            <a:off x="2320271" y="1088000"/>
            <a:ext cx="8192700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Características de um banco de dados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 txBox="1"/>
          <p:nvPr/>
        </p:nvSpPr>
        <p:spPr>
          <a:xfrm>
            <a:off x="1293500" y="2134275"/>
            <a:ext cx="94659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1 - Compartilhamento: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essa é uma característica muito importante, pois permite compartilhar os dados entre usuários, departamentos e até entre sistemas.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2 - Segurança: 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banco de dados garante mais segurança aos dados, pois há o controle de acesso aos dados. Além disso, também não permite que um usuário não autorizado exclua ou altere dados.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1"/>
          <p:cNvSpPr/>
          <p:nvPr/>
        </p:nvSpPr>
        <p:spPr>
          <a:xfrm>
            <a:off x="0" y="149383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00" scaled="0"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/>
        </p:nvSpPr>
        <p:spPr>
          <a:xfrm>
            <a:off x="2320271" y="1088000"/>
            <a:ext cx="8192700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Características de um banco de dados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7"/>
          <p:cNvSpPr txBox="1"/>
          <p:nvPr/>
        </p:nvSpPr>
        <p:spPr>
          <a:xfrm>
            <a:off x="1293500" y="2134275"/>
            <a:ext cx="93579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3 - Disponibilidade: 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essa característica do banco de dados refere-se aos dados estarem sempre disponíveis para o usuário, desde que tenha permissão para acessá-los. Assim, qualquer usuário poderá gerar o relatório que deseja, sem precisar que um setor ou uma pessoa específica o faça.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4 - Atualização: 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essa característica também é muito importante, pois assegura que os dados armazenados no banco de dados sempre estarão atualizados, ou seja, os dados disponíveis sempre serão os dados mais recentes.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7"/>
          <p:cNvSpPr/>
          <p:nvPr/>
        </p:nvSpPr>
        <p:spPr>
          <a:xfrm>
            <a:off x="0" y="149383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00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 txBox="1"/>
          <p:nvPr/>
        </p:nvSpPr>
        <p:spPr>
          <a:xfrm>
            <a:off x="1131102" y="906100"/>
            <a:ext cx="9283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Benefícios proporcionados pelo uso de Banco de 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 txBox="1"/>
          <p:nvPr/>
        </p:nvSpPr>
        <p:spPr>
          <a:xfrm>
            <a:off x="3170305" y="5111789"/>
            <a:ext cx="4917252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Fonte: https://publicdomainvectors.org/pt/vetorial-gratis/%C3%8Dcone-de-vetor-de-banco-de-dados-de-ponto-tr%C3%AAs/17514.html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9546" y="2858119"/>
            <a:ext cx="977263" cy="109043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7"/>
          <p:cNvSpPr txBox="1"/>
          <p:nvPr/>
        </p:nvSpPr>
        <p:spPr>
          <a:xfrm>
            <a:off x="1285250" y="5600950"/>
            <a:ext cx="980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Link: </a:t>
            </a:r>
            <a:r>
              <a:rPr lang="pt-B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https://drive.google.com/file/d/1QSdf5CcZPP2pHewtXr5zO_fiDF61x0NQ/view?usp=drive_link</a:t>
            </a: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7"/>
          <p:cNvSpPr txBox="1"/>
          <p:nvPr/>
        </p:nvSpPr>
        <p:spPr>
          <a:xfrm>
            <a:off x="9138850" y="4006825"/>
            <a:ext cx="2700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OBS: link do vídeo deve ser atualizado caso a apresentação mude de pasta junto com os vídeos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, Ícone&#10;&#10;Descrição gerada automaticamente" id="173" name="Google Shape;17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6575" y="2254500"/>
            <a:ext cx="2857300" cy="28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/>
          <p:nvPr/>
        </p:nvSpPr>
        <p:spPr>
          <a:xfrm>
            <a:off x="209412" y="866542"/>
            <a:ext cx="2916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Hora de praticar!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682" y="2270534"/>
            <a:ext cx="2371180" cy="231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29004" y="4352921"/>
            <a:ext cx="1216950" cy="12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8"/>
          <p:cNvSpPr txBox="1"/>
          <p:nvPr/>
        </p:nvSpPr>
        <p:spPr>
          <a:xfrm>
            <a:off x="3153325" y="334825"/>
            <a:ext cx="7365300" cy="53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Imagine a padaria do seu bairro, um mercadinho ou um pequeno comércio que tenha problemas com o controle da inadimplência e do estoque de produtos (alguns vencem antes de serem consumidos, outros faltam). 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Você incentivaria o dono desse estabelecimento a deixar de anotar os pedidos e as compras dos clientes em um caderninho? Justifique sua resposta e dê ideias do que ele poderia usar no lugar.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_________________________________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_________________________________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_________________________________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/>
          <p:nvPr/>
        </p:nvSpPr>
        <p:spPr>
          <a:xfrm>
            <a:off x="2832835" y="656368"/>
            <a:ext cx="8142000" cy="44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Resposta: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uso de banco de dados promoverá a padronização entre os usuários da base de dados, a flexibilidade e a disponibilidade de informações sempre atualizadas. No contexto desse pequeno estabelecimento, pode-se afirmar que facilitará o controle dos clientes inadimplentes, sem que seja necessário procurar em folha por folha pelo nome do cliente. O dono poderá saber qual produto cada cliente mais compra e até oferecer um desconto para a compra de outro tipo de produto. Também é possível fazer levantamentos de quais os produtos mais vendidos e quando eles têm maior saída, para controlar melhor o estoque.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050" y="1386838"/>
            <a:ext cx="2516774" cy="251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00" scaled="0"/>
        </a:gra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/>
          <p:nvPr/>
        </p:nvSpPr>
        <p:spPr>
          <a:xfrm>
            <a:off x="2344077" y="1148625"/>
            <a:ext cx="9283500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Saiba mais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0"/>
          <p:cNvSpPr txBox="1"/>
          <p:nvPr/>
        </p:nvSpPr>
        <p:spPr>
          <a:xfrm>
            <a:off x="3170305" y="5111789"/>
            <a:ext cx="4917252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Fonte: https://images.ctfassets.net/63bmaubptoky/zM9OHfHN3cIHnZNYtDmUcxhGcDkYswM9BJ6TgrB546k/c2b070ff3ca2c413fb15d983d2cabf82/softwares-de-base-de-dados-gratuitos-de-c_digo-aberto.jpg?w=1000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9546" y="2858119"/>
            <a:ext cx="977263" cy="109043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1285250" y="5600950"/>
            <a:ext cx="980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Link: </a:t>
            </a:r>
            <a:r>
              <a:rPr lang="pt-B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https://drive.google.com/file/d/1PGzqBfIOT9PcCRL3EsjmQrPAYmhDU1vx/view?usp=drive_link</a:t>
            </a: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9138850" y="4006825"/>
            <a:ext cx="2700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OBS: link do vídeo deve ser atualizado caso a apresentação mude de pasta junto com os vídeos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nterface gráfica do usuário, Diagrama&#10;&#10;Descrição gerada automaticamente" id="197" name="Google Shape;19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57005" y="1962523"/>
            <a:ext cx="5743852" cy="3015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b0c3a6be06_0_258"/>
          <p:cNvSpPr txBox="1"/>
          <p:nvPr/>
        </p:nvSpPr>
        <p:spPr>
          <a:xfrm>
            <a:off x="246583" y="196143"/>
            <a:ext cx="8125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pt-BR" sz="48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Vamos praticar?</a:t>
            </a:r>
            <a:endParaRPr b="0" i="0" sz="48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3b0c3a6be06_0_258"/>
          <p:cNvSpPr txBox="1"/>
          <p:nvPr/>
        </p:nvSpPr>
        <p:spPr>
          <a:xfrm>
            <a:off x="305825" y="1013400"/>
            <a:ext cx="11376900" cy="3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Prepare-se, porque nessa atividade, você vai sair do modo aprender e entrar direto no modo praticar. 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atividade prática vai colocar você diante de um desafio real, que faz relação com o conteúdo aprendido até aqui.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3b0c3a6be06_0_258" title="images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7200" y="5239433"/>
            <a:ext cx="3505233" cy="1211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00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/>
          <p:nvPr/>
        </p:nvSpPr>
        <p:spPr>
          <a:xfrm>
            <a:off x="521702" y="505327"/>
            <a:ext cx="60941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O que vimos na aula de hoje: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8"/>
          <p:cNvSpPr txBox="1"/>
          <p:nvPr/>
        </p:nvSpPr>
        <p:spPr>
          <a:xfrm>
            <a:off x="1167717" y="2324203"/>
            <a:ext cx="6383400" cy="11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uso de banco de dados proporciona diversos benefícios: compartilhamento de dados, minimização da redundância dos dados, garantia da integridade, consistência e segurança dos dados.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1167717" y="4056607"/>
            <a:ext cx="63834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uso de banco de dados possui um custo elevado, principalmente quando implantado em empresas que necessitam armazenar grandes quantidades de dados.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1911" y="1808866"/>
            <a:ext cx="3212848" cy="299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b0c3a6be06_0_157"/>
          <p:cNvSpPr txBox="1"/>
          <p:nvPr/>
        </p:nvSpPr>
        <p:spPr>
          <a:xfrm>
            <a:off x="3223425" y="139997"/>
            <a:ext cx="7669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pt-BR" sz="43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Pronto para desbloquear sua carreira de TI?</a:t>
            </a:r>
            <a:endParaRPr b="1" i="0" sz="7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3b0c3a6be06_0_157"/>
          <p:cNvSpPr txBox="1"/>
          <p:nvPr/>
        </p:nvSpPr>
        <p:spPr>
          <a:xfrm>
            <a:off x="3223425" y="1617575"/>
            <a:ext cx="86820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 perdido estudando mas não sabe por onde começar? Se a resposta é sim, você está no lugar certo! Descubra as estratégias e ferramentas essenciais para te ajudar a desbloquear seu potencial em TI e buscar sua primeira vaga de emprego no setor!</a:t>
            </a:r>
            <a:endParaRPr b="1" i="0" sz="3300" u="none" cap="none" strike="noStrike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e-book é um guia completo para quem busca começar pelos melhores caminhos para se tornar um excelente profissional de TI, ensinando a identificar perfis profissionais, aplicar técnicas de estudo eficazes, transformar teoria em prática, e aumentar a visibilidade de seu trabalho no mercado de trabalho. Ideal para novatos e profissionais em transição. 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o melhor, ele pode ser seu, inteiramente </a:t>
            </a:r>
            <a:r>
              <a:rPr b="1" i="0" lang="pt-BR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grátis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3600" u="none" cap="none" strike="noStrik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3b0c3a6be06_0_157"/>
          <p:cNvPicPr preferRelativeResize="0"/>
          <p:nvPr/>
        </p:nvPicPr>
        <p:blipFill rotWithShape="1">
          <a:blip r:embed="rId3">
            <a:alphaModFix/>
          </a:blip>
          <a:srcRect b="34476" l="14624" r="14618" t="15940"/>
          <a:stretch/>
        </p:blipFill>
        <p:spPr>
          <a:xfrm>
            <a:off x="421067" y="529467"/>
            <a:ext cx="2583266" cy="36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b0c3a6be06_0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61433" y="204900"/>
            <a:ext cx="3942067" cy="4867933"/>
          </a:xfrm>
          <a:prstGeom prst="rect">
            <a:avLst/>
          </a:prstGeom>
          <a:noFill/>
          <a:ln>
            <a:noFill/>
          </a:ln>
          <a:effectLst>
            <a:outerShdw blurRad="1066800" rotWithShape="0" algn="bl" dir="5400000" dist="520700">
              <a:srgbClr val="000000">
                <a:alpha val="46666"/>
              </a:srgbClr>
            </a:outerShdw>
          </a:effectLst>
        </p:spPr>
      </p:pic>
      <p:sp>
        <p:nvSpPr>
          <p:cNvPr id="221" name="Google Shape;221;g3b0c3a6be06_0_157"/>
          <p:cNvSpPr txBox="1"/>
          <p:nvPr/>
        </p:nvSpPr>
        <p:spPr>
          <a:xfrm>
            <a:off x="0" y="5072825"/>
            <a:ext cx="10488900" cy="661800"/>
          </a:xfrm>
          <a:prstGeom prst="rect">
            <a:avLst/>
          </a:prstGeom>
          <a:solidFill>
            <a:srgbClr val="EEFF41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2667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pt-BR" sz="2700" u="none" cap="none" strike="noStrik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Basta clicar </a:t>
            </a:r>
            <a:r>
              <a:rPr b="0" i="0" lang="pt-BR" sz="27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AQUI</a:t>
            </a:r>
            <a:r>
              <a:rPr b="0" i="0" lang="pt-BR" sz="2700" u="none" cap="none" strike="noStrik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e realizar o seu cadastro com o seu @escola!</a:t>
            </a:r>
            <a:endParaRPr b="0" i="0" sz="2700" u="none" cap="none" strike="noStrik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g3b0c3a6be06_0_1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87718" y="4918933"/>
            <a:ext cx="1238175" cy="12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b0c3a6be06_0_209"/>
          <p:cNvSpPr txBox="1"/>
          <p:nvPr/>
        </p:nvSpPr>
        <p:spPr>
          <a:xfrm>
            <a:off x="346633" y="408293"/>
            <a:ext cx="812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pt-BR" sz="4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0" i="0" sz="4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3b0c3a6be06_0_209"/>
          <p:cNvSpPr txBox="1"/>
          <p:nvPr/>
        </p:nvSpPr>
        <p:spPr>
          <a:xfrm>
            <a:off x="465233" y="958667"/>
            <a:ext cx="10980300" cy="3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BEAULIEU, Alan. Aprendendo SQL: Do Iniciante ao Avançado. São Paulo: O'Reilly, 2009.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BEAULIEU, Alan. SQL - Guia Prático Para Manipulação de Dados. São Paulo: O'Reilly, 2008.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DATE, C. J. Introdução a Sistemas de Bancos de Dados. 8ª ed. Rio de Janeiro: Elsevier, 2004.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ELMASRI, Ramez; NAVATHE, Shamkant B. Fundamentos de Sistemas de Banco de Dados. 6ª ed. São Paulo: Pearson, 2011.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HEUSER, Carlos Alberto. Banco de Dados: Conceitos, Modelagem e Projeto. 2ª ed. Porto Alegre: Bookman, 2009.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KIRK, Andy. Visualização de Dados para Qualquer Pessoa. Rio de Janeiro: Alta Books, 2016.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KNAFLIC, Cole Nussbaumer. Storytelling com Dados: Um Guia Sobre Visualização de Dados para Profissionais de Negócios. São Paulo: Alta Books, 2017.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MOREIRA, Antonio. Modelagem de Dados: Aprendizado Rápido. São Paulo: Novatec, 2014.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PROVOST, Foster; FAWCETT, Tom. Data Science Para Negócios: O Guia do Líder para Tomar Decisões com Dados. Rio de Janeiro: Alta Books, 2014.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SAMPAIO, Cleuton. Banco de Dados SQL: Aprenda a Construir um Banco de Dados do Zero. São Paulo: Novatec, 2018.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3b0c3a6be06_0_209"/>
          <p:cNvSpPr txBox="1"/>
          <p:nvPr/>
        </p:nvSpPr>
        <p:spPr>
          <a:xfrm>
            <a:off x="481251" y="4124331"/>
            <a:ext cx="10980300" cy="18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Figuras e Imagens: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https://www.flaticon.com/br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https://www.istockphoto.com/br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https://raw.githubusercontent.com/zbtang/React-Native-ViewPager/HEAD/imgs/dotIndicator.gif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https://storyset.com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g3b0c3a6be0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6884"/>
            <a:ext cx="3449374" cy="13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3b0c3a6be06_0_0"/>
          <p:cNvSpPr txBox="1"/>
          <p:nvPr/>
        </p:nvSpPr>
        <p:spPr>
          <a:xfrm>
            <a:off x="278200" y="1597267"/>
            <a:ext cx="96561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COMPETÊNCIA(S) A SER(EM) DESENVOLVIDA(S) NESTA AULA: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g3b0c3a6be06_0_0"/>
          <p:cNvSpPr txBox="1"/>
          <p:nvPr/>
        </p:nvSpPr>
        <p:spPr>
          <a:xfrm>
            <a:off x="3601775" y="511876"/>
            <a:ext cx="83337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De acordo com o </a:t>
            </a:r>
            <a:r>
              <a:rPr b="1" i="0" lang="pt-BR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Plano de Curso de Desenvolvimento de Sistemas</a:t>
            </a:r>
            <a:r>
              <a:rPr b="1" i="0" lang="pt-BR" sz="2800" u="none" cap="none" strike="noStrike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1" i="0" sz="2800" u="none" cap="none" strike="noStrike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g3b0c3a6be06_0_0"/>
          <p:cNvSpPr txBox="1"/>
          <p:nvPr/>
        </p:nvSpPr>
        <p:spPr>
          <a:xfrm>
            <a:off x="278200" y="3773409"/>
            <a:ext cx="96561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HABILIDADE(S) A SER(EM) DESENVOLVIDA(S) NESTA AULA: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3b0c3a6be06_0_0"/>
          <p:cNvSpPr/>
          <p:nvPr/>
        </p:nvSpPr>
        <p:spPr>
          <a:xfrm>
            <a:off x="155100" y="2175444"/>
            <a:ext cx="11882100" cy="1395600"/>
          </a:xfrm>
          <a:prstGeom prst="rect">
            <a:avLst/>
          </a:prstGeom>
          <a:solidFill>
            <a:srgbClr val="D0E0E3"/>
          </a:solidFill>
          <a:ln>
            <a:noFill/>
          </a:ln>
          <a:effectLst>
            <a:outerShdw blurRad="57151" rotWithShape="0" algn="bl" dir="5400000" dist="19051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Realizar modelagem de aplicações computacionais.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g3b0c3a6be06_0_0"/>
          <p:cNvSpPr/>
          <p:nvPr/>
        </p:nvSpPr>
        <p:spPr>
          <a:xfrm>
            <a:off x="155100" y="4324245"/>
            <a:ext cx="11882100" cy="13956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1" rotWithShape="0" algn="bl" dir="5400000" dist="19051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Aplicar as técnicas de desenvolvimento de software mais adequadas de acordo com a situação e com as necessidades do usuário.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0c3a6be06_0_53"/>
          <p:cNvSpPr txBox="1"/>
          <p:nvPr/>
        </p:nvSpPr>
        <p:spPr>
          <a:xfrm>
            <a:off x="287200" y="303812"/>
            <a:ext cx="6094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Nesta aula, vamos:</a:t>
            </a:r>
            <a:endParaRPr b="0" i="0" sz="4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3b0c3a6be06_0_53"/>
          <p:cNvSpPr txBox="1"/>
          <p:nvPr/>
        </p:nvSpPr>
        <p:spPr>
          <a:xfrm>
            <a:off x="2192600" y="4480300"/>
            <a:ext cx="5258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um melhor aproveitamento de conteúdo você pode baixar o aplicativo da Alura para seu celular e acompanhar os materiais, clique nos respectivos links: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Ícone&#10;&#10;Descrição gerada automaticamente" id="83" name="Google Shape;83;g3b0c3a6be06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196" y="4356985"/>
            <a:ext cx="1391488" cy="139148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3b0c3a6be06_0_53"/>
          <p:cNvSpPr txBox="1"/>
          <p:nvPr/>
        </p:nvSpPr>
        <p:spPr>
          <a:xfrm>
            <a:off x="7330627" y="5856825"/>
            <a:ext cx="184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9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Play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3b0c3a6be06_0_53"/>
          <p:cNvSpPr txBox="1"/>
          <p:nvPr/>
        </p:nvSpPr>
        <p:spPr>
          <a:xfrm>
            <a:off x="9534019" y="5856825"/>
            <a:ext cx="180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9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 Store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g3b0c3a6be06_0_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2675" y="4039400"/>
            <a:ext cx="1848302" cy="18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3b0c3a6be06_0_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11975" y="4028400"/>
            <a:ext cx="1848300" cy="18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3b0c3a6be06_0_53"/>
          <p:cNvSpPr txBox="1"/>
          <p:nvPr/>
        </p:nvSpPr>
        <p:spPr>
          <a:xfrm>
            <a:off x="3622379" y="2181548"/>
            <a:ext cx="7737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pt-BR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Compreender as vantagens de usar banco de dados.</a:t>
            </a:r>
            <a:endParaRPr b="0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he database is an icon vector. Isolated contour symbol illustration (Fornecido por Getty Images)" id="89" name="Google Shape;89;g3b0c3a6be06_0_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2175" y="1664291"/>
            <a:ext cx="2040202" cy="204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3b0c3a6be06_0_108"/>
          <p:cNvPicPr preferRelativeResize="0"/>
          <p:nvPr/>
        </p:nvPicPr>
        <p:blipFill rotWithShape="1">
          <a:blip r:embed="rId3">
            <a:alphaModFix amt="25000"/>
          </a:blip>
          <a:srcRect b="8289" l="2630" r="2411" t="6071"/>
          <a:stretch/>
        </p:blipFill>
        <p:spPr>
          <a:xfrm>
            <a:off x="3559667" y="252667"/>
            <a:ext cx="4538834" cy="409296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3b0c3a6be06_0_108"/>
          <p:cNvSpPr txBox="1"/>
          <p:nvPr/>
        </p:nvSpPr>
        <p:spPr>
          <a:xfrm>
            <a:off x="410787" y="1153851"/>
            <a:ext cx="11370300" cy="4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material foi elaborado a partir da análise do plano de curso e reúne os conhecimentos essenciais para o </a:t>
            </a:r>
            <a:r>
              <a:rPr b="1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Técnico em Desenvolvimento de Sistemas</a:t>
            </a:r>
            <a:r>
              <a:rPr b="0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As aulas foram organizadas com foco na </a:t>
            </a:r>
            <a:r>
              <a:rPr b="1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clareza conceitual</a:t>
            </a:r>
            <a:r>
              <a:rPr b="0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na </a:t>
            </a:r>
            <a:r>
              <a:rPr b="1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construção gradual dos conteúdos</a:t>
            </a:r>
            <a:r>
              <a:rPr b="0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na </a:t>
            </a:r>
            <a:r>
              <a:rPr b="1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utilização de metodologias ativas</a:t>
            </a:r>
            <a:r>
              <a:rPr b="0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favorecem a compreensão, a participação e o desenvolvimento de </a:t>
            </a:r>
            <a:r>
              <a:rPr b="1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habilidades e competências</a:t>
            </a:r>
            <a:r>
              <a:rPr b="0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forma significativa.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acordo com a </a:t>
            </a:r>
            <a:r>
              <a:rPr b="1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matriz curricular do Curso Técnico em Desenvolvimento de Sistemas</a:t>
            </a:r>
            <a:r>
              <a:rPr b="0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que traz em sua essência componentes estruturados para a realização de </a:t>
            </a:r>
            <a:r>
              <a:rPr b="1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aulas práticas</a:t>
            </a:r>
            <a:r>
              <a:rPr b="0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cada unidade curricular deve contemplar, além da abordagem teórica, uma </a:t>
            </a:r>
            <a:r>
              <a:rPr b="1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proposta de atividade prática</a:t>
            </a:r>
            <a:r>
              <a:rPr b="0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ser desenvolvida pelo professor. Essa orientação assegura a coerência entre o planejamento didático e o que está estabelecido na matriz, promovendo </a:t>
            </a:r>
            <a:r>
              <a:rPr b="1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experiências formativas alinhadas ao perfil profissional previsto</a:t>
            </a:r>
            <a:r>
              <a:rPr b="0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professor tem </a:t>
            </a:r>
            <a:r>
              <a:rPr b="1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autonomia </a:t>
            </a:r>
            <a:r>
              <a:rPr b="0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adaptar o conteúdo conforme o contexto da turma, ajustando exemplos, aprofundamentos e </a:t>
            </a:r>
            <a:r>
              <a:rPr b="1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estratégias didáticas para otimizar a aprendizagem e a conexão com a prática profissional.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houver </a:t>
            </a:r>
            <a:r>
              <a:rPr b="1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falta de conexão ou indisponibilidade de internet</a:t>
            </a:r>
            <a:r>
              <a:rPr b="0" i="0" lang="pt-BR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durante a aula, os materiais abaixo podem ser utilizados como apoio para elaborar recursos complementares, garantindo a continuidade da abordagem teórica prevista.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3b0c3a6be06_0_108"/>
          <p:cNvSpPr txBox="1"/>
          <p:nvPr/>
        </p:nvSpPr>
        <p:spPr>
          <a:xfrm>
            <a:off x="3079069" y="322651"/>
            <a:ext cx="609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48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ATENÇÃO PROFESSOR!</a:t>
            </a:r>
            <a:endParaRPr b="0" i="0" sz="48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0c3a6be06_0_308"/>
          <p:cNvSpPr txBox="1"/>
          <p:nvPr/>
        </p:nvSpPr>
        <p:spPr>
          <a:xfrm>
            <a:off x="325900" y="294327"/>
            <a:ext cx="8125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pt-BR" sz="48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 anterior…</a:t>
            </a:r>
            <a:endParaRPr b="0" i="0" sz="48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3b0c3a6be06_0_308"/>
          <p:cNvSpPr txBox="1"/>
          <p:nvPr/>
        </p:nvSpPr>
        <p:spPr>
          <a:xfrm>
            <a:off x="529836" y="1545200"/>
            <a:ext cx="6521100" cy="3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4000" u="none" cap="none" strike="noStrike">
                <a:solidFill>
                  <a:srgbClr val="0F0F0F"/>
                </a:solidFill>
                <a:latin typeface="Calibri"/>
                <a:ea typeface="Calibri"/>
                <a:cs typeface="Calibri"/>
                <a:sym typeface="Calibri"/>
              </a:rPr>
              <a:t>Aprendemos que o banco de dados agrupa dados sobre um mesmo assunto, armazenando assim diversos dados como endereços, documentos, serviços, entre outros.</a:t>
            </a:r>
            <a:endParaRPr b="0" i="0" sz="4000" u="none" cap="none" strike="noStrike">
              <a:solidFill>
                <a:srgbClr val="0F0F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F0F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3b0c3a6be06_0_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9833" y="1545200"/>
            <a:ext cx="3921100" cy="3952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/>
        </p:nvSpPr>
        <p:spPr>
          <a:xfrm>
            <a:off x="2320287" y="614612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Arial"/>
                <a:ea typeface="Arial"/>
                <a:cs typeface="Arial"/>
                <a:sym typeface="Arial"/>
              </a:rPr>
              <a:t>Para pensarmos juntos...</a:t>
            </a:r>
            <a:endParaRPr b="0" i="0" sz="3600" u="none" cap="none" strike="noStrike">
              <a:solidFill>
                <a:srgbClr val="0459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428" y="368590"/>
            <a:ext cx="1811848" cy="113836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"/>
          <p:cNvSpPr txBox="1"/>
          <p:nvPr/>
        </p:nvSpPr>
        <p:spPr>
          <a:xfrm>
            <a:off x="4006350" y="2075325"/>
            <a:ext cx="67065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Luana resolveu criar uma lista que contenha alguns dados relacionados aos seus amigos. Ela quer armazenar as seguintes informações: nome completo, telefone do amigo e dos pais, endereço residencial, e-mail e ano em que se conheceram. A princípio, Luana pensa em utilizar um editor de texto para armazenar essas informações, tendo em vista que é o tipo de ferramenta que ela conhece, pois a utilizou inúmeras vezes para redigir os trabalhos da escola.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9377" y="534205"/>
            <a:ext cx="1034701" cy="103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8605" y="2220575"/>
            <a:ext cx="2981606" cy="286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"/>
          <p:cNvSpPr txBox="1"/>
          <p:nvPr/>
        </p:nvSpPr>
        <p:spPr>
          <a:xfrm>
            <a:off x="793250" y="5392025"/>
            <a:ext cx="307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fonte:https://publicdomainvectors.org/pt/vetorial-gratis/Lista-de-verifica%C3%A7%C3%A3o/45330.html</a:t>
            </a:r>
            <a:endParaRPr b="0" i="0" sz="800" u="none" cap="none" strike="noStrik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/>
        </p:nvSpPr>
        <p:spPr>
          <a:xfrm>
            <a:off x="2320287" y="1088012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Arial"/>
                <a:ea typeface="Arial"/>
                <a:cs typeface="Arial"/>
                <a:sym typeface="Arial"/>
              </a:rPr>
              <a:t>Para responder</a:t>
            </a:r>
            <a:endParaRPr b="0" i="0" sz="3600" u="none" cap="none" strike="noStrike">
              <a:solidFill>
                <a:srgbClr val="0459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1426128" y="2315361"/>
            <a:ext cx="92865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b="0" i="0" lang="pt-B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Quais são as barreiras que Luana enfrentará ao utilizar a forma de armazenamento descrita nessa situação?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b="0" i="0" lang="pt-B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Quais são as sugestões que você daria a Luana?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b="0" i="0" lang="pt-B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Quais as vantagens que Luana obterá se utilizar um banco de dados?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53" y="728222"/>
            <a:ext cx="1365037" cy="136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/>
          <p:nvPr/>
        </p:nvSpPr>
        <p:spPr>
          <a:xfrm>
            <a:off x="1426128" y="2315361"/>
            <a:ext cx="9286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pt-BR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Possível solução: </a:t>
            </a:r>
            <a:r>
              <a:rPr b="0" i="0" lang="pt-BR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Luana poderia utilizar um simples banco de dados Access para armazenar os dados que deseja. A facilidade que o uso de banco de dados proporciona, como a não necessidade de uma busca sequencial, não ter que lidar com dados duplicados e conflitantes etc. 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125" y="486525"/>
            <a:ext cx="1828826" cy="182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2022-10-25T17:54:27Z</dcterms:created>
  <dc:creator>MARILEY DUARTE ROCHA DE OLIVEIRA</dc:creator>
</cp:coreProperties>
</file>